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74" r:id="rId3"/>
    <p:sldId id="278" r:id="rId4"/>
    <p:sldId id="257" r:id="rId5"/>
    <p:sldId id="260" r:id="rId6"/>
    <p:sldId id="258" r:id="rId7"/>
    <p:sldId id="273" r:id="rId8"/>
    <p:sldId id="276" r:id="rId9"/>
    <p:sldId id="280" r:id="rId10"/>
    <p:sldId id="279" r:id="rId11"/>
    <p:sldId id="265" r:id="rId12"/>
    <p:sldId id="282" r:id="rId13"/>
    <p:sldId id="275" r:id="rId14"/>
    <p:sldId id="281" r:id="rId15"/>
  </p:sldIdLst>
  <p:sldSz cx="12192000" cy="6858000"/>
  <p:notesSz cx="7010400" cy="92964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F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61A792-25C1-4B39-9FE8-535AFAD9E1BD}" v="2" dt="2023-07-27T17:22:57.7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Objects="1" showGuides="1">
      <p:cViewPr varScale="1">
        <p:scale>
          <a:sx n="63" d="100"/>
          <a:sy n="63" d="100"/>
        </p:scale>
        <p:origin x="84" y="3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De Marco Z" userId="c9003632114417e9" providerId="LiveId" clId="{4861A792-25C1-4B39-9FE8-535AFAD9E1BD}"/>
    <pc:docChg chg="custSel modSld">
      <pc:chgData name="Rafael De Marco Z" userId="c9003632114417e9" providerId="LiveId" clId="{4861A792-25C1-4B39-9FE8-535AFAD9E1BD}" dt="2023-07-27T18:38:36.699" v="3751" actId="5793"/>
      <pc:docMkLst>
        <pc:docMk/>
      </pc:docMkLst>
      <pc:sldChg chg="addSp modSp mod">
        <pc:chgData name="Rafael De Marco Z" userId="c9003632114417e9" providerId="LiveId" clId="{4861A792-25C1-4B39-9FE8-535AFAD9E1BD}" dt="2023-07-27T18:26:36.464" v="3036" actId="20577"/>
        <pc:sldMkLst>
          <pc:docMk/>
          <pc:sldMk cId="3697392574" sldId="275"/>
        </pc:sldMkLst>
        <pc:spChg chg="mod">
          <ac:chgData name="Rafael De Marco Z" userId="c9003632114417e9" providerId="LiveId" clId="{4861A792-25C1-4B39-9FE8-535AFAD9E1BD}" dt="2023-07-27T17:20:34.308" v="2" actId="1076"/>
          <ac:spMkLst>
            <pc:docMk/>
            <pc:sldMk cId="3697392574" sldId="275"/>
            <ac:spMk id="2" creationId="{A6E6A715-74AF-E1C4-60AE-6007F1860474}"/>
          </ac:spMkLst>
        </pc:spChg>
        <pc:spChg chg="add mod">
          <ac:chgData name="Rafael De Marco Z" userId="c9003632114417e9" providerId="LiveId" clId="{4861A792-25C1-4B39-9FE8-535AFAD9E1BD}" dt="2023-07-27T18:26:36.464" v="3036" actId="20577"/>
          <ac:spMkLst>
            <pc:docMk/>
            <pc:sldMk cId="3697392574" sldId="275"/>
            <ac:spMk id="3" creationId="{05BA8F01-185B-0EE6-7937-DC8EC0992A40}"/>
          </ac:spMkLst>
        </pc:spChg>
        <pc:picChg chg="mod">
          <ac:chgData name="Rafael De Marco Z" userId="c9003632114417e9" providerId="LiveId" clId="{4861A792-25C1-4B39-9FE8-535AFAD9E1BD}" dt="2023-07-27T17:20:23.982" v="1" actId="1076"/>
          <ac:picMkLst>
            <pc:docMk/>
            <pc:sldMk cId="3697392574" sldId="275"/>
            <ac:picMk id="4" creationId="{0945D0E7-6072-97A6-05CE-1C5EEA46265B}"/>
          </ac:picMkLst>
        </pc:picChg>
      </pc:sldChg>
      <pc:sldChg chg="addSp delSp modSp mod">
        <pc:chgData name="Rafael De Marco Z" userId="c9003632114417e9" providerId="LiveId" clId="{4861A792-25C1-4B39-9FE8-535AFAD9E1BD}" dt="2023-07-27T18:38:36.699" v="3751" actId="5793"/>
        <pc:sldMkLst>
          <pc:docMk/>
          <pc:sldMk cId="4142571551" sldId="281"/>
        </pc:sldMkLst>
        <pc:spChg chg="add mod">
          <ac:chgData name="Rafael De Marco Z" userId="c9003632114417e9" providerId="LiveId" clId="{4861A792-25C1-4B39-9FE8-535AFAD9E1BD}" dt="2023-07-27T18:38:36.699" v="3751" actId="5793"/>
          <ac:spMkLst>
            <pc:docMk/>
            <pc:sldMk cId="4142571551" sldId="281"/>
            <ac:spMk id="5" creationId="{6698A70E-4C99-F717-85FC-49D41C6F8FA0}"/>
          </ac:spMkLst>
        </pc:spChg>
        <pc:picChg chg="add del mod">
          <ac:chgData name="Rafael De Marco Z" userId="c9003632114417e9" providerId="LiveId" clId="{4861A792-25C1-4B39-9FE8-535AFAD9E1BD}" dt="2023-07-27T18:30:33.980" v="3040" actId="478"/>
          <ac:picMkLst>
            <pc:docMk/>
            <pc:sldMk cId="4142571551" sldId="281"/>
            <ac:picMk id="3" creationId="{59314CEB-6668-1469-CF03-062BC7E9689B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8.png>
</file>

<file path=ppt/media/image29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2D8540-35C8-BA9E-D9EA-990099D42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VE" dirty="0"/>
              <a:t>Fundación Adecco – Escuela Digital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611635-2827-22F3-6BB9-01515E9DD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VE" dirty="0"/>
              <a:t>Curso Análisis de Datos – Proyecto Final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0B8F97-C828-A841-B66D-2A77C7E4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6000" y="6356349"/>
            <a:ext cx="2743200" cy="365125"/>
          </a:xfrm>
        </p:spPr>
        <p:txBody>
          <a:bodyPr/>
          <a:lstStyle/>
          <a:p>
            <a:r>
              <a:rPr lang="es-ES" dirty="0"/>
              <a:t>Julio 2023</a:t>
            </a:r>
          </a:p>
        </p:txBody>
      </p:sp>
    </p:spTree>
    <p:extLst>
      <p:ext uri="{BB962C8B-B14F-4D97-AF65-F5344CB8AC3E}">
        <p14:creationId xmlns:p14="http://schemas.microsoft.com/office/powerpoint/2010/main" val="1130945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82319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25DF21-BCF5-73CC-8726-D76CF99A5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A447A-5B00-4AE8-900B-7C297EECCC61}" type="datetimeFigureOut">
              <a:rPr lang="es-ES" smtClean="0"/>
              <a:t>27/07/2023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DCE871-33E9-55C0-F564-70F3C9EFA4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298E5C-CF0F-BAD4-B9CA-526E5AA0BF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9FDE5-11B6-4343-A4F6-F600FB5F7DE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6729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jp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Diagrama&#10;&#10;Descripción generada automáticamente">
            <a:extLst>
              <a:ext uri="{FF2B5EF4-FFF2-40B4-BE49-F238E27FC236}">
                <a16:creationId xmlns:a16="http://schemas.microsoft.com/office/drawing/2014/main" id="{421C6A7D-005B-71F5-356A-F8C97C481E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776" y="103499"/>
            <a:ext cx="9360001" cy="6376501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BEF98FFF-2A3B-67B6-626F-35B35CF38C25}"/>
              </a:ext>
            </a:extLst>
          </p:cNvPr>
          <p:cNvSpPr txBox="1"/>
          <p:nvPr/>
        </p:nvSpPr>
        <p:spPr>
          <a:xfrm>
            <a:off x="3936000" y="3114219"/>
            <a:ext cx="77188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VE" sz="2400" b="1" i="1" dirty="0"/>
              <a:t>Un predictor para reducir su Impacto Humano y Económico</a:t>
            </a:r>
          </a:p>
          <a:p>
            <a:pPr algn="r"/>
            <a:r>
              <a:rPr lang="es-VE" sz="4000" b="1" i="1" dirty="0"/>
              <a:t>Desastres Naturales</a:t>
            </a:r>
          </a:p>
        </p:txBody>
      </p:sp>
      <p:pic>
        <p:nvPicPr>
          <p:cNvPr id="2" name="Imagen 1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CADC0BC9-B761-082C-CEEC-8D5BFCE079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23" y="4326881"/>
            <a:ext cx="2710044" cy="1787534"/>
          </a:xfrm>
          <a:prstGeom prst="rect">
            <a:avLst/>
          </a:prstGeom>
        </p:spPr>
      </p:pic>
      <p:pic>
        <p:nvPicPr>
          <p:cNvPr id="16" name="Imagen 15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A9225ABD-7EAD-D1F5-2268-527EE55E5A6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23" y="225000"/>
            <a:ext cx="4680944" cy="4783531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66EBE89-0262-BC8F-E757-74FAA47E9DE6}"/>
              </a:ext>
            </a:extLst>
          </p:cNvPr>
          <p:cNvSpPr txBox="1"/>
          <p:nvPr/>
        </p:nvSpPr>
        <p:spPr>
          <a:xfrm>
            <a:off x="4103099" y="5220648"/>
            <a:ext cx="1688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Ángel Bardón B</a:t>
            </a:r>
          </a:p>
          <a:p>
            <a:r>
              <a:rPr lang="es-VE" dirty="0" err="1"/>
              <a:t>jkbdcjbvzlvlzn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8CD51BF-EEDD-12A8-2DCE-CA5913CA2BFB}"/>
              </a:ext>
            </a:extLst>
          </p:cNvPr>
          <p:cNvSpPr txBox="1"/>
          <p:nvPr/>
        </p:nvSpPr>
        <p:spPr>
          <a:xfrm>
            <a:off x="6096000" y="5203993"/>
            <a:ext cx="1688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Elena Blanco  X</a:t>
            </a:r>
          </a:p>
          <a:p>
            <a:r>
              <a:rPr lang="es-VE" dirty="0" err="1"/>
              <a:t>jkbdcjbvzlvlzn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B7E9346-38A3-3886-8AB0-902675447FFB}"/>
              </a:ext>
            </a:extLst>
          </p:cNvPr>
          <p:cNvSpPr txBox="1"/>
          <p:nvPr/>
        </p:nvSpPr>
        <p:spPr>
          <a:xfrm>
            <a:off x="7896000" y="5195666"/>
            <a:ext cx="1922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Rafael De Marco Z</a:t>
            </a:r>
          </a:p>
          <a:p>
            <a:r>
              <a:rPr lang="es-VE" dirty="0" err="1"/>
              <a:t>jkbdcjbvzlvlzn</a:t>
            </a:r>
            <a:endParaRPr lang="es-E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460EAB8-0142-B0DB-192E-6659A2FE5D64}"/>
              </a:ext>
            </a:extLst>
          </p:cNvPr>
          <p:cNvSpPr txBox="1"/>
          <p:nvPr/>
        </p:nvSpPr>
        <p:spPr>
          <a:xfrm>
            <a:off x="10056000" y="5203992"/>
            <a:ext cx="1922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Alexandra Eng</a:t>
            </a:r>
          </a:p>
          <a:p>
            <a:r>
              <a:rPr lang="es-VE" dirty="0" err="1"/>
              <a:t>jkbdcjbvzlvlzn</a:t>
            </a:r>
            <a:endParaRPr lang="es-ES" dirty="0"/>
          </a:p>
        </p:txBody>
      </p:sp>
      <p:sp>
        <p:nvSpPr>
          <p:cNvPr id="11" name="Marcador de fecha 3">
            <a:extLst>
              <a:ext uri="{FF2B5EF4-FFF2-40B4-BE49-F238E27FC236}">
                <a16:creationId xmlns:a16="http://schemas.microsoft.com/office/drawing/2014/main" id="{B77318F8-6294-314C-DA78-C3D14740D2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s-VE" dirty="0"/>
              <a:t>Fundación Adecco – Escuela Digital</a:t>
            </a:r>
            <a:endParaRPr lang="es-ES" dirty="0"/>
          </a:p>
        </p:txBody>
      </p:sp>
      <p:sp>
        <p:nvSpPr>
          <p:cNvPr id="13" name="Marcador de pie de página 4">
            <a:extLst>
              <a:ext uri="{FF2B5EF4-FFF2-40B4-BE49-F238E27FC236}">
                <a16:creationId xmlns:a16="http://schemas.microsoft.com/office/drawing/2014/main" id="{22BCD738-F0A7-C777-F48C-A4B7DBD47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s-VE" dirty="0"/>
              <a:t>Curso Análisis de Datos – Proyecto Final</a:t>
            </a:r>
            <a:endParaRPr lang="es-ES" dirty="0"/>
          </a:p>
        </p:txBody>
      </p:sp>
      <p:sp>
        <p:nvSpPr>
          <p:cNvPr id="15" name="Marcador de número de diapositiva 5">
            <a:extLst>
              <a:ext uri="{FF2B5EF4-FFF2-40B4-BE49-F238E27FC236}">
                <a16:creationId xmlns:a16="http://schemas.microsoft.com/office/drawing/2014/main" id="{A82AF160-70BC-7ABE-6330-7332718E5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6000" y="6356349"/>
            <a:ext cx="2743200" cy="365125"/>
          </a:xfrm>
        </p:spPr>
        <p:txBody>
          <a:bodyPr/>
          <a:lstStyle/>
          <a:p>
            <a:r>
              <a:rPr lang="es-ES" dirty="0"/>
              <a:t>Julio 2023</a:t>
            </a:r>
          </a:p>
        </p:txBody>
      </p:sp>
    </p:spTree>
    <p:extLst>
      <p:ext uri="{BB962C8B-B14F-4D97-AF65-F5344CB8AC3E}">
        <p14:creationId xmlns:p14="http://schemas.microsoft.com/office/powerpoint/2010/main" val="1014739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05BFC11-984E-145E-04B4-3505FA24EC5E}"/>
              </a:ext>
            </a:extLst>
          </p:cNvPr>
          <p:cNvSpPr txBox="1"/>
          <p:nvPr/>
        </p:nvSpPr>
        <p:spPr>
          <a:xfrm>
            <a:off x="1776000" y="2709000"/>
            <a:ext cx="9000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i="1" dirty="0">
                <a:solidFill>
                  <a:schemeClr val="bg1">
                    <a:lumMod val="65000"/>
                  </a:schemeClr>
                </a:solidFill>
              </a:rPr>
              <a:t>Estas fases se realizaron aplicando  las diferentes herramientas y aplicaciones vistas en el curso para la comprensión de los datos, su limpieza, visualización, preparación, modelado y visualización interactiva finales.</a:t>
            </a:r>
          </a:p>
          <a:p>
            <a:pPr algn="just"/>
            <a:endParaRPr lang="es-VE" i="1" dirty="0">
              <a:solidFill>
                <a:schemeClr val="bg1">
                  <a:lumMod val="65000"/>
                </a:schemeClr>
              </a:solidFill>
            </a:endParaRPr>
          </a:p>
          <a:p>
            <a:pPr algn="just"/>
            <a:r>
              <a:rPr lang="es-VE" i="1" dirty="0">
                <a:solidFill>
                  <a:schemeClr val="bg1">
                    <a:lumMod val="65000"/>
                  </a:schemeClr>
                </a:solidFill>
              </a:rPr>
              <a:t>En esta presentación las gráficas de diferentes resultados del análisis realizado se repitieron en </a:t>
            </a:r>
            <a:r>
              <a:rPr lang="es-VE" i="1" dirty="0" err="1">
                <a:solidFill>
                  <a:schemeClr val="bg1">
                    <a:lumMod val="65000"/>
                  </a:schemeClr>
                </a:solidFill>
              </a:rPr>
              <a:t>PowerBi</a:t>
            </a:r>
            <a:r>
              <a:rPr lang="es-VE" i="1" dirty="0">
                <a:solidFill>
                  <a:schemeClr val="bg1">
                    <a:lumMod val="65000"/>
                  </a:schemeClr>
                </a:solidFill>
              </a:rPr>
              <a:t>, dada las funcionalidades, facilidades y posibilidades de interacción que tiene el mismo.</a:t>
            </a:r>
          </a:p>
          <a:p>
            <a:pPr algn="just"/>
            <a:endParaRPr lang="es-VE" i="1" dirty="0">
              <a:solidFill>
                <a:schemeClr val="bg1">
                  <a:lumMod val="65000"/>
                </a:schemeClr>
              </a:solidFill>
            </a:endParaRPr>
          </a:p>
          <a:p>
            <a:pPr algn="just"/>
            <a:r>
              <a:rPr lang="es-VE" i="1" dirty="0">
                <a:solidFill>
                  <a:schemeClr val="bg1">
                    <a:lumMod val="65000"/>
                  </a:schemeClr>
                </a:solidFill>
              </a:rPr>
              <a:t>De allí que las siguientes dispositivas de presentan en </a:t>
            </a:r>
            <a:r>
              <a:rPr lang="es-VE" i="1" dirty="0" err="1">
                <a:solidFill>
                  <a:schemeClr val="bg1">
                    <a:lumMod val="65000"/>
                  </a:schemeClr>
                </a:solidFill>
              </a:rPr>
              <a:t>PowerBi</a:t>
            </a:r>
            <a:endParaRPr lang="es-ES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F47F370-2782-42BD-B808-7CC84C399B9B}"/>
              </a:ext>
            </a:extLst>
          </p:cNvPr>
          <p:cNvSpPr txBox="1"/>
          <p:nvPr/>
        </p:nvSpPr>
        <p:spPr>
          <a:xfrm>
            <a:off x="167011" y="549000"/>
            <a:ext cx="118579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VE" sz="2800" b="1" i="1" dirty="0">
                <a:solidFill>
                  <a:prstClr val="white">
                    <a:lumMod val="65000"/>
                  </a:prstClr>
                </a:solidFill>
                <a:latin typeface="Calibri" panose="020F0502020204030204"/>
              </a:rPr>
              <a:t>Comprensión, Preparación, Modelado y Visualización interactiva de los Datos</a:t>
            </a:r>
            <a:endParaRPr kumimoji="0" lang="es-ES" sz="2800" b="1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4328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6E6A715-74AF-E1C4-60AE-6007F1860474}"/>
              </a:ext>
            </a:extLst>
          </p:cNvPr>
          <p:cNvSpPr txBox="1"/>
          <p:nvPr/>
        </p:nvSpPr>
        <p:spPr>
          <a:xfrm>
            <a:off x="8256000" y="287390"/>
            <a:ext cx="32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VE" sz="2800" b="1" i="1" dirty="0">
                <a:solidFill>
                  <a:schemeClr val="bg1">
                    <a:lumMod val="65000"/>
                  </a:schemeClr>
                </a:solidFill>
              </a:rPr>
              <a:t>Modelo de Negocio</a:t>
            </a:r>
            <a:endParaRPr lang="es-ES" sz="2800" b="1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98D2CA8-6700-40F5-2FAD-1C609C8C8394}"/>
              </a:ext>
            </a:extLst>
          </p:cNvPr>
          <p:cNvSpPr txBox="1"/>
          <p:nvPr/>
        </p:nvSpPr>
        <p:spPr>
          <a:xfrm>
            <a:off x="3216000" y="2709000"/>
            <a:ext cx="68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i="1" dirty="0">
                <a:solidFill>
                  <a:schemeClr val="bg1">
                    <a:lumMod val="65000"/>
                  </a:schemeClr>
                </a:solidFill>
              </a:rPr>
              <a:t>Forma de presentación elegida por </a:t>
            </a:r>
            <a:r>
              <a:rPr lang="es-VE" i="1" dirty="0" err="1">
                <a:solidFill>
                  <a:schemeClr val="bg1">
                    <a:lumMod val="65000"/>
                  </a:schemeClr>
                </a:solidFill>
              </a:rPr>
              <a:t>ALe</a:t>
            </a:r>
            <a:endParaRPr lang="es-ES" i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093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05BFC11-984E-145E-04B4-3505FA24EC5E}"/>
              </a:ext>
            </a:extLst>
          </p:cNvPr>
          <p:cNvSpPr txBox="1"/>
          <p:nvPr/>
        </p:nvSpPr>
        <p:spPr>
          <a:xfrm>
            <a:off x="1776000" y="2709000"/>
            <a:ext cx="90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i="1" dirty="0">
                <a:solidFill>
                  <a:schemeClr val="bg1">
                    <a:lumMod val="65000"/>
                  </a:schemeClr>
                </a:solidFill>
              </a:rPr>
              <a:t>Fin de la presentación en </a:t>
            </a:r>
            <a:r>
              <a:rPr lang="es-VE" i="1" dirty="0" err="1">
                <a:solidFill>
                  <a:schemeClr val="bg1">
                    <a:lumMod val="65000"/>
                  </a:schemeClr>
                </a:solidFill>
              </a:rPr>
              <a:t>PowerBi</a:t>
            </a:r>
            <a:r>
              <a:rPr lang="es-VE" i="1" dirty="0">
                <a:solidFill>
                  <a:schemeClr val="bg1">
                    <a:lumMod val="65000"/>
                  </a:schemeClr>
                </a:solidFill>
              </a:rPr>
              <a:t>, se retoma la de PPT</a:t>
            </a:r>
            <a:endParaRPr lang="es-ES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F47F370-2782-42BD-B808-7CC84C399B9B}"/>
              </a:ext>
            </a:extLst>
          </p:cNvPr>
          <p:cNvSpPr txBox="1"/>
          <p:nvPr/>
        </p:nvSpPr>
        <p:spPr>
          <a:xfrm>
            <a:off x="7535999" y="549000"/>
            <a:ext cx="44889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VE" sz="2800" b="1" i="1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Conclusió</a:t>
            </a:r>
            <a:r>
              <a:rPr lang="es-VE" sz="2800" b="1" i="1" dirty="0">
                <a:solidFill>
                  <a:prstClr val="white">
                    <a:lumMod val="65000"/>
                  </a:prstClr>
                </a:solidFill>
                <a:latin typeface="Calibri" panose="020F0502020204030204"/>
              </a:rPr>
              <a:t>n y Aprendizaje</a:t>
            </a:r>
            <a:endParaRPr kumimoji="0" lang="es-ES" sz="2800" b="1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7656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0945D0E7-6072-97A6-05CE-1C5EEA46265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17" y="818563"/>
            <a:ext cx="11160000" cy="565007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A6E6A715-74AF-E1C4-60AE-6007F1860474}"/>
              </a:ext>
            </a:extLst>
          </p:cNvPr>
          <p:cNvSpPr txBox="1"/>
          <p:nvPr/>
        </p:nvSpPr>
        <p:spPr>
          <a:xfrm>
            <a:off x="9336000" y="389360"/>
            <a:ext cx="216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VE" sz="2800" b="1" i="1" dirty="0">
                <a:solidFill>
                  <a:schemeClr val="bg1">
                    <a:lumMod val="65000"/>
                  </a:schemeClr>
                </a:solidFill>
              </a:rPr>
              <a:t>Conclusiones</a:t>
            </a:r>
            <a:endParaRPr lang="es-ES" sz="2800" b="1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5BA8F01-185B-0EE6-7937-DC8EC0992A40}"/>
              </a:ext>
            </a:extLst>
          </p:cNvPr>
          <p:cNvSpPr txBox="1"/>
          <p:nvPr/>
        </p:nvSpPr>
        <p:spPr>
          <a:xfrm>
            <a:off x="696000" y="841066"/>
            <a:ext cx="10919083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Los datos recopilados por el EMDAT  sobre la ocurrencia e impacto de los desastres naturales nos revelan una dimensión desconocida por la mayor parte de la población mundial: </a:t>
            </a:r>
            <a:r>
              <a:rPr lang="es-ES" sz="1600" b="1" dirty="0"/>
              <a:t>La magnitud  de los daños materiales y personas afectadas durante los últimos 120 años y sus impactos</a:t>
            </a:r>
          </a:p>
          <a:p>
            <a:endParaRPr lang="es-ES" sz="1600" dirty="0"/>
          </a:p>
          <a:p>
            <a:pPr algn="just"/>
            <a:r>
              <a:rPr lang="es-ES" sz="1600" dirty="0"/>
              <a:t>Y cuando observamos la recurrencia de esos eventos en determinadas regiones, es imposible no pensar en la consecuencia de esos impactos para el desarrollo y evolución de esa población (hambruna, epidemias, falta de agua potable y otros servicios) : sobreviven a duras penas limitando con ellos las posibilidades de mejor calidad de vida. </a:t>
            </a:r>
          </a:p>
          <a:p>
            <a:endParaRPr lang="es-ES" sz="1600" dirty="0"/>
          </a:p>
          <a:p>
            <a:r>
              <a:rPr lang="es-ES" sz="1600" dirty="0"/>
              <a:t>Por ello recomendamos</a:t>
            </a:r>
          </a:p>
          <a:p>
            <a:endParaRPr lang="es-E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/>
              <a:t>Reforzar y apoyar entes como EMDAT (1988), OCHA(1991) , UNISDR (1999)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/>
              <a:t>Recopilar de forma normalizada y homogénea los datos sobre lo diferentes desastres naturales.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/>
              <a:t>Definir medida de magnitud para las sequias y su correlación con las personas afectadas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/>
              <a:t>Incorporar magnitudes de densidad demográfica u otra medida que indique densidad de construcción.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/>
              <a:t>Impulsar, a través de diferentes organizaciones públicas y o privadas, el desarrollo de modelos que usen las disciplinas de la ciencia del dato, para detectar patrones y otros factores de ocurrencia que nos permita anticipar desastres  naturales de gran magnitud y con ello poder preparar planes de respuestas efectivos y expeditos de atención humanitaria; y en la medida de lo posible el </a:t>
            </a:r>
            <a:r>
              <a:rPr lang="es-ES" sz="1600" dirty="0" err="1"/>
              <a:t>comó</a:t>
            </a:r>
            <a:r>
              <a:rPr lang="es-ES" sz="1600" dirty="0"/>
              <a:t> aprovechar la “energía” de esos fenómenos naturales en beneficio de la sociedad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97392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55424B83-7CD2-F5F0-0375-C48D1862FCF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000" y="188999"/>
            <a:ext cx="8639999" cy="6840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A6E6A715-74AF-E1C4-60AE-6007F1860474}"/>
              </a:ext>
            </a:extLst>
          </p:cNvPr>
          <p:cNvSpPr txBox="1"/>
          <p:nvPr/>
        </p:nvSpPr>
        <p:spPr>
          <a:xfrm>
            <a:off x="9696000" y="549000"/>
            <a:ext cx="216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VE" sz="2800" b="1" i="1" dirty="0">
                <a:solidFill>
                  <a:schemeClr val="bg1">
                    <a:lumMod val="65000"/>
                  </a:schemeClr>
                </a:solidFill>
              </a:rPr>
              <a:t>Aprendizajes</a:t>
            </a:r>
            <a:endParaRPr lang="es-ES" sz="2800" b="1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98A70E-4C99-F717-85FC-49D41C6F8FA0}"/>
              </a:ext>
            </a:extLst>
          </p:cNvPr>
          <p:cNvSpPr txBox="1"/>
          <p:nvPr/>
        </p:nvSpPr>
        <p:spPr>
          <a:xfrm>
            <a:off x="696000" y="1261464"/>
            <a:ext cx="1091908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Ya no veremos más las bases de datos como una simple colección de filas, llenas de letras y números separados por comas. Las herramientas aprendidas nos han enseñado a descifrar las pistas para encontrar el tesoro que contienen las mismas.</a:t>
            </a:r>
          </a:p>
          <a:p>
            <a:endParaRPr lang="es-ES" dirty="0"/>
          </a:p>
          <a:p>
            <a:r>
              <a:rPr lang="es-ES" dirty="0"/>
              <a:t>En el trabajo en equipo 2+2 siempre es mayor que 4, a pesar de las fricciones que puedan surgir durante el mismo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r>
              <a:rPr lang="es-ES" dirty="0"/>
              <a:t>Por ello queremos agradecer a todo el equipo de Escuela Digital de Adecco por la oportunidad que nos brindado al iniciarnos a muchos de nosotros en el mundo del dato.</a:t>
            </a:r>
          </a:p>
          <a:p>
            <a:endParaRPr lang="es-ES" dirty="0"/>
          </a:p>
          <a:p>
            <a:r>
              <a:rPr lang="es-ES" dirty="0"/>
              <a:t>El equipo………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42571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D5E7077-8415-C0D4-8A86-8D2497796B5A}"/>
              </a:ext>
            </a:extLst>
          </p:cNvPr>
          <p:cNvSpPr txBox="1"/>
          <p:nvPr/>
        </p:nvSpPr>
        <p:spPr>
          <a:xfrm>
            <a:off x="3252225" y="5949000"/>
            <a:ext cx="57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Video de prueba para ver si se puede activar desde el </a:t>
            </a:r>
            <a:r>
              <a:rPr lang="es-VE" dirty="0" err="1"/>
              <a:t>ppt</a:t>
            </a:r>
            <a:endParaRPr lang="es-VE" dirty="0"/>
          </a:p>
        </p:txBody>
      </p:sp>
      <p:pic>
        <p:nvPicPr>
          <p:cNvPr id="3" name="pexels-dima-osadchy-8960304 (1440p)">
            <a:hlinkClick r:id="" action="ppaction://media"/>
            <a:extLst>
              <a:ext uri="{FF2B5EF4-FFF2-40B4-BE49-F238E27FC236}">
                <a16:creationId xmlns:a16="http://schemas.microsoft.com/office/drawing/2014/main" id="{9DE4BB65-BD41-A074-E235-29CE3465E9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6000" y="949753"/>
            <a:ext cx="7200000" cy="4049999"/>
          </a:xfrm>
          <a:prstGeom prst="rect">
            <a:avLst/>
          </a:prstGeom>
        </p:spPr>
      </p:pic>
      <p:pic>
        <p:nvPicPr>
          <p:cNvPr id="4" name="Imagen 3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1ED46122-42BE-1F23-6FC9-4FCEECDB5C0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544" y="5579667"/>
            <a:ext cx="1196639" cy="97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60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A9225ABD-7EAD-D1F5-2268-527EE55E5A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470" y="395274"/>
            <a:ext cx="5991557" cy="5589000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A03EF617-4EA0-2EC5-B883-6746ACFA356B}"/>
              </a:ext>
            </a:extLst>
          </p:cNvPr>
          <p:cNvSpPr txBox="1"/>
          <p:nvPr/>
        </p:nvSpPr>
        <p:spPr>
          <a:xfrm>
            <a:off x="1416000" y="1989000"/>
            <a:ext cx="9709282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s-VE" sz="1200" i="1" kern="1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Guion (duración estimada en ensayos, 15 segundos</a:t>
            </a:r>
            <a:r>
              <a:rPr lang="es-VE" sz="1200" i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Aft>
                <a:spcPts val="800"/>
              </a:spcAft>
            </a:pPr>
            <a:r>
              <a:rPr lang="es-VE" sz="20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Movimientos de agua, aire, tierra y fuego, fenómenos naturales que han modelado a la Tierra desde sus inicios, responsables, quizás, del nacimiento de la vida en nuestro Planeta. Nos cautivan y embelesan con su despliegue de sonidos, luces y colores. Nos aterran, cuando la fuerza de sus movimientos produce cuantiosas pérdidas de vidas, daños ambientales y materiales, hablamos entonces de Desastres Naturales.</a:t>
            </a:r>
          </a:p>
          <a:p>
            <a:pPr algn="just">
              <a:spcAft>
                <a:spcPts val="800"/>
              </a:spcAft>
            </a:pPr>
            <a:r>
              <a:rPr lang="es-VE" sz="2000" i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 Desastres Naturales son definidos por la Agencia Española para el Medio Ambiente (AEMA) como “cambios violentos, súbitos y destructivos en el medio ambiente cuya causa directa no es la actividad humana sino los fenómenos naturales</a:t>
            </a:r>
          </a:p>
          <a:p>
            <a:pPr algn="just">
              <a:spcAft>
                <a:spcPts val="800"/>
              </a:spcAft>
            </a:pPr>
            <a:endParaRPr lang="es-VE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8086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o 12">
            <a:extLst>
              <a:ext uri="{FF2B5EF4-FFF2-40B4-BE49-F238E27FC236}">
                <a16:creationId xmlns:a16="http://schemas.microsoft.com/office/drawing/2014/main" id="{D89F2365-37BF-0C06-BF37-2CDC35B5E804}"/>
              </a:ext>
            </a:extLst>
          </p:cNvPr>
          <p:cNvGrpSpPr/>
          <p:nvPr/>
        </p:nvGrpSpPr>
        <p:grpSpPr>
          <a:xfrm>
            <a:off x="905070" y="183854"/>
            <a:ext cx="10740952" cy="6490292"/>
            <a:chOff x="878205" y="367708"/>
            <a:chExt cx="10740952" cy="6490292"/>
          </a:xfrm>
        </p:grpSpPr>
        <p:pic>
          <p:nvPicPr>
            <p:cNvPr id="3" name="Imagen 2" descr="Imagen que contiene Icono&#10;&#10;Descripción generada automáticamente">
              <a:extLst>
                <a:ext uri="{FF2B5EF4-FFF2-40B4-BE49-F238E27FC236}">
                  <a16:creationId xmlns:a16="http://schemas.microsoft.com/office/drawing/2014/main" id="{3B32BDDE-7438-F22E-0417-DCD3A776B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19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3678" y="367708"/>
              <a:ext cx="5555479" cy="6490292"/>
            </a:xfrm>
            <a:prstGeom prst="rect">
              <a:avLst/>
            </a:prstGeom>
          </p:spPr>
        </p:pic>
        <p:pic>
          <p:nvPicPr>
            <p:cNvPr id="10" name="Imagen 9" descr="Imagen que contiene Interfaz de usuario gráfica&#10;&#10;Descripción generada automáticamente">
              <a:extLst>
                <a:ext uri="{FF2B5EF4-FFF2-40B4-BE49-F238E27FC236}">
                  <a16:creationId xmlns:a16="http://schemas.microsoft.com/office/drawing/2014/main" id="{D2D49083-1D80-F357-866F-5904D021E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070" y="3612854"/>
              <a:ext cx="3358608" cy="2471968"/>
            </a:xfrm>
            <a:prstGeom prst="rect">
              <a:avLst/>
            </a:prstGeom>
          </p:spPr>
        </p:pic>
        <p:pic>
          <p:nvPicPr>
            <p:cNvPr id="6" name="Imagen 5" descr="Mapa&#10;&#10;Descripción generada automáticamente">
              <a:extLst>
                <a:ext uri="{FF2B5EF4-FFF2-40B4-BE49-F238E27FC236}">
                  <a16:creationId xmlns:a16="http://schemas.microsoft.com/office/drawing/2014/main" id="{9A1B2025-8EAB-827C-2865-F5EE12480E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6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070" y="1287558"/>
              <a:ext cx="3447369" cy="2398631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9587CD09-0DA5-3C60-C664-AAF954300DB4}"/>
                </a:ext>
              </a:extLst>
            </p:cNvPr>
            <p:cNvSpPr txBox="1"/>
            <p:nvPr/>
          </p:nvSpPr>
          <p:spPr>
            <a:xfrm>
              <a:off x="878205" y="1287354"/>
              <a:ext cx="10529400" cy="50167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s-ES" sz="2000" dirty="0"/>
                <a:t>Descubrir la riqueza de información que atesora una base de datos, usando las herramientas aprendidas</a:t>
              </a:r>
            </a:p>
            <a:p>
              <a:pPr algn="r"/>
              <a:endParaRPr lang="es-ES" sz="2000" dirty="0"/>
            </a:p>
            <a:p>
              <a:pPr algn="r"/>
              <a:r>
                <a:rPr lang="es-ES" sz="2000" dirty="0"/>
                <a:t>Conocer la magnitud de los diferentes desastres naturales.</a:t>
              </a:r>
            </a:p>
            <a:p>
              <a:pPr algn="r"/>
              <a:endParaRPr lang="es-ES" sz="2000" dirty="0"/>
            </a:p>
            <a:p>
              <a:pPr algn="r"/>
              <a:endParaRPr lang="es-ES" sz="2000" dirty="0"/>
            </a:p>
            <a:p>
              <a:pPr algn="r"/>
              <a:r>
                <a:rPr lang="es-ES" sz="2000" dirty="0"/>
                <a:t>Comprender  su impacto humano y económico.</a:t>
              </a:r>
            </a:p>
            <a:p>
              <a:pPr algn="r"/>
              <a:endParaRPr lang="es-ES" sz="2000" dirty="0"/>
            </a:p>
            <a:p>
              <a:pPr algn="r"/>
              <a:endParaRPr lang="es-ES" sz="2000" dirty="0"/>
            </a:p>
            <a:p>
              <a:pPr algn="r"/>
              <a:r>
                <a:rPr lang="es-ES" sz="2000" dirty="0"/>
                <a:t>Desarrollar un modelo predictivo que con el que se pudiere anticipar impacto u ocurrencia de alguno de los  desastres contenidos en la BBDD</a:t>
              </a:r>
            </a:p>
            <a:p>
              <a:pPr algn="r"/>
              <a:endParaRPr lang="es-ES" sz="2000" dirty="0"/>
            </a:p>
            <a:p>
              <a:pPr algn="r"/>
              <a:r>
                <a:rPr lang="es-ES" sz="2000" dirty="0"/>
                <a:t>Despertar el interés en el desarrollo de este tipo de herramientas, con la cuales se pueda generar información que le sea útil a quienes les competan  las tareas de planificar respuestas antes esos fenómenos naturales y  minimizar el impacto de los mismos. Aplicando los recursos y técnicas que hoy día nos proporcionan  las disciplinas de la Ciencia de datos.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1405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E3FAE17-F51D-057F-6684-A6075E80CF95}"/>
              </a:ext>
            </a:extLst>
          </p:cNvPr>
          <p:cNvSpPr txBox="1"/>
          <p:nvPr/>
        </p:nvSpPr>
        <p:spPr>
          <a:xfrm>
            <a:off x="8616000" y="384444"/>
            <a:ext cx="3162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2800" b="1" i="1" dirty="0">
                <a:solidFill>
                  <a:schemeClr val="bg1">
                    <a:lumMod val="65000"/>
                  </a:schemeClr>
                </a:solidFill>
              </a:rPr>
              <a:t>Metodología</a:t>
            </a:r>
            <a:r>
              <a:rPr lang="es-ES" sz="2400" b="1" i="1" dirty="0">
                <a:solidFill>
                  <a:schemeClr val="bg1">
                    <a:lumMod val="65000"/>
                  </a:schemeClr>
                </a:solidFill>
              </a:rPr>
              <a:t> a Usar</a:t>
            </a:r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A76DD033-0206-6F47-8227-2A2215CA8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782" y="646054"/>
            <a:ext cx="5400435" cy="540043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1864608-A44E-767C-2058-CC08FE0B604F}"/>
              </a:ext>
            </a:extLst>
          </p:cNvPr>
          <p:cNvSpPr txBox="1"/>
          <p:nvPr/>
        </p:nvSpPr>
        <p:spPr>
          <a:xfrm>
            <a:off x="3500125" y="5985834"/>
            <a:ext cx="5191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Proceso Estándar Inter-Industria para la Minería de Datos definido por la ECDM  a finales de los 90</a:t>
            </a:r>
          </a:p>
        </p:txBody>
      </p:sp>
    </p:spTree>
    <p:extLst>
      <p:ext uri="{BB962C8B-B14F-4D97-AF65-F5344CB8AC3E}">
        <p14:creationId xmlns:p14="http://schemas.microsoft.com/office/powerpoint/2010/main" val="2205201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Rectángulo 1041">
            <a:extLst>
              <a:ext uri="{FF2B5EF4-FFF2-40B4-BE49-F238E27FC236}">
                <a16:creationId xmlns:a16="http://schemas.microsoft.com/office/drawing/2014/main" id="{2D5BA8B7-E480-8887-0D2A-45015EB0529B}"/>
              </a:ext>
            </a:extLst>
          </p:cNvPr>
          <p:cNvSpPr/>
          <p:nvPr/>
        </p:nvSpPr>
        <p:spPr>
          <a:xfrm>
            <a:off x="384062" y="842768"/>
            <a:ext cx="2617913" cy="1254598"/>
          </a:xfrm>
          <a:prstGeom prst="rect">
            <a:avLst/>
          </a:prstGeom>
          <a:solidFill>
            <a:schemeClr val="accent5">
              <a:lumMod val="20000"/>
              <a:lumOff val="80000"/>
              <a:alpha val="2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995981BB-16C6-FDCA-6E20-C1A635FFA618}"/>
              </a:ext>
            </a:extLst>
          </p:cNvPr>
          <p:cNvSpPr/>
          <p:nvPr/>
        </p:nvSpPr>
        <p:spPr>
          <a:xfrm>
            <a:off x="3329993" y="2550264"/>
            <a:ext cx="1881206" cy="1974360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1347C992-80A5-1B05-67BA-5AE759B78A81}"/>
              </a:ext>
            </a:extLst>
          </p:cNvPr>
          <p:cNvSpPr/>
          <p:nvPr/>
        </p:nvSpPr>
        <p:spPr>
          <a:xfrm>
            <a:off x="5423308" y="2514900"/>
            <a:ext cx="2030212" cy="1974360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CBE230C8-ED38-1EEB-1D6A-4DBED15A9A50}"/>
              </a:ext>
            </a:extLst>
          </p:cNvPr>
          <p:cNvSpPr/>
          <p:nvPr/>
        </p:nvSpPr>
        <p:spPr>
          <a:xfrm>
            <a:off x="9819752" y="4601233"/>
            <a:ext cx="1881206" cy="1974360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7AB74125-5DF7-FAE5-4FB3-9C4BCA83637E}"/>
              </a:ext>
            </a:extLst>
          </p:cNvPr>
          <p:cNvSpPr/>
          <p:nvPr/>
        </p:nvSpPr>
        <p:spPr>
          <a:xfrm>
            <a:off x="7769228" y="4580804"/>
            <a:ext cx="1881206" cy="1974360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853126C5-7292-7C88-9549-316E73AE7D13}"/>
              </a:ext>
            </a:extLst>
          </p:cNvPr>
          <p:cNvSpPr/>
          <p:nvPr/>
        </p:nvSpPr>
        <p:spPr>
          <a:xfrm>
            <a:off x="5488607" y="4605163"/>
            <a:ext cx="1945329" cy="1974360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95B1141E-1FDA-7A18-2CF7-0C1480E26747}"/>
              </a:ext>
            </a:extLst>
          </p:cNvPr>
          <p:cNvSpPr/>
          <p:nvPr/>
        </p:nvSpPr>
        <p:spPr>
          <a:xfrm>
            <a:off x="3327917" y="4605163"/>
            <a:ext cx="1881206" cy="1974360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68D485E-6E95-BB69-5663-2CC06378F760}"/>
              </a:ext>
            </a:extLst>
          </p:cNvPr>
          <p:cNvSpPr/>
          <p:nvPr/>
        </p:nvSpPr>
        <p:spPr>
          <a:xfrm>
            <a:off x="7730315" y="2503463"/>
            <a:ext cx="1924323" cy="1974360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A65B9BBD-3B35-9324-934E-089C594D7CC4}"/>
              </a:ext>
            </a:extLst>
          </p:cNvPr>
          <p:cNvSpPr/>
          <p:nvPr/>
        </p:nvSpPr>
        <p:spPr>
          <a:xfrm>
            <a:off x="9827682" y="2479569"/>
            <a:ext cx="1881206" cy="2009304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61555F71-E7B5-B227-7D42-ADB22B45570C}"/>
              </a:ext>
            </a:extLst>
          </p:cNvPr>
          <p:cNvSpPr/>
          <p:nvPr/>
        </p:nvSpPr>
        <p:spPr>
          <a:xfrm>
            <a:off x="9813589" y="913486"/>
            <a:ext cx="1881206" cy="1279442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70217B28-4546-A7C1-6A0D-11988CCC31B4}"/>
              </a:ext>
            </a:extLst>
          </p:cNvPr>
          <p:cNvSpPr/>
          <p:nvPr/>
        </p:nvSpPr>
        <p:spPr>
          <a:xfrm>
            <a:off x="5397525" y="842768"/>
            <a:ext cx="2036412" cy="1279442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0FDF1331-D890-67C5-84A8-FEA2E8A4F39B}"/>
              </a:ext>
            </a:extLst>
          </p:cNvPr>
          <p:cNvSpPr/>
          <p:nvPr/>
        </p:nvSpPr>
        <p:spPr>
          <a:xfrm>
            <a:off x="7695287" y="882580"/>
            <a:ext cx="1949974" cy="1259772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6BDDAB01-5EA4-E390-34F2-5BD41B3333B5}"/>
              </a:ext>
            </a:extLst>
          </p:cNvPr>
          <p:cNvSpPr/>
          <p:nvPr/>
        </p:nvSpPr>
        <p:spPr>
          <a:xfrm>
            <a:off x="3368459" y="842768"/>
            <a:ext cx="1781795" cy="1271040"/>
          </a:xfrm>
          <a:prstGeom prst="rect">
            <a:avLst/>
          </a:prstGeom>
          <a:solidFill>
            <a:schemeClr val="accent5">
              <a:lumMod val="20000"/>
              <a:lumOff val="80000"/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1026" name="Picture 2" descr="Icono De La Base De Datos En Estilo De Línea Moderna. Pictograma De  Contorno Negro De Alta Calidad Para El Diseño De Sitios Web Y Aplicaciones  Móviles. Ilustración De Vector Sobre Fondo">
            <a:extLst>
              <a:ext uri="{FF2B5EF4-FFF2-40B4-BE49-F238E27FC236}">
                <a16:creationId xmlns:a16="http://schemas.microsoft.com/office/drawing/2014/main" id="{76732BE9-A3CB-CBCA-49DC-A4CBE5895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325" y="4386590"/>
            <a:ext cx="2037712" cy="2037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14A0AE30-E5F3-CA84-316C-5F716DC63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53" y="1004770"/>
            <a:ext cx="2555184" cy="63093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D93398D-A900-4B74-82D0-DA886EC67AC2}"/>
              </a:ext>
            </a:extLst>
          </p:cNvPr>
          <p:cNvSpPr txBox="1"/>
          <p:nvPr/>
        </p:nvSpPr>
        <p:spPr>
          <a:xfrm>
            <a:off x="345158" y="417261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400" b="1" i="1" dirty="0">
                <a:solidFill>
                  <a:schemeClr val="bg1">
                    <a:lumMod val="75000"/>
                  </a:schemeClr>
                </a:solidFill>
              </a:rPr>
              <a:t>Fuente</a:t>
            </a:r>
            <a:endParaRPr lang="es-ES" sz="2400" b="1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4D0FDE3-416E-07E3-7325-D3A0B3661CB2}"/>
              </a:ext>
            </a:extLst>
          </p:cNvPr>
          <p:cNvSpPr txBox="1"/>
          <p:nvPr/>
        </p:nvSpPr>
        <p:spPr>
          <a:xfrm>
            <a:off x="3590905" y="830525"/>
            <a:ext cx="1654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600" dirty="0"/>
              <a:t>Tipo de archivo</a:t>
            </a:r>
            <a:endParaRPr lang="es-ES" sz="16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A489C9-5CF6-5293-0DC3-441C47D76C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4599" y="1213475"/>
            <a:ext cx="1164437" cy="731583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21C59124-F399-D5C7-15B4-431222F4287C}"/>
              </a:ext>
            </a:extLst>
          </p:cNvPr>
          <p:cNvSpPr txBox="1"/>
          <p:nvPr/>
        </p:nvSpPr>
        <p:spPr>
          <a:xfrm>
            <a:off x="5549133" y="860864"/>
            <a:ext cx="20178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/>
              <a:t>Período que abarca</a:t>
            </a:r>
            <a:endParaRPr lang="es-ES" sz="16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B7C1834-32CF-A4B6-61C4-742F58E07479}"/>
              </a:ext>
            </a:extLst>
          </p:cNvPr>
          <p:cNvSpPr txBox="1"/>
          <p:nvPr/>
        </p:nvSpPr>
        <p:spPr>
          <a:xfrm>
            <a:off x="5423307" y="1238273"/>
            <a:ext cx="204953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b="1" dirty="0"/>
              <a:t>122 años</a:t>
            </a:r>
          </a:p>
          <a:p>
            <a:pPr algn="ctr"/>
            <a:r>
              <a:rPr lang="es-VE" b="1" dirty="0"/>
              <a:t>1900 al 2023-05-22</a:t>
            </a:r>
            <a:endParaRPr lang="es-ES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13D38D-5653-C6AE-48C8-6D759FBF3AEE}"/>
              </a:ext>
            </a:extLst>
          </p:cNvPr>
          <p:cNvSpPr txBox="1"/>
          <p:nvPr/>
        </p:nvSpPr>
        <p:spPr>
          <a:xfrm>
            <a:off x="9808060" y="900681"/>
            <a:ext cx="2005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/>
              <a:t>Grupos de Desastres</a:t>
            </a:r>
            <a:endParaRPr lang="es-ES" sz="16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B90F7F3-6873-F6DB-97E9-BBE350066EFF}"/>
              </a:ext>
            </a:extLst>
          </p:cNvPr>
          <p:cNvSpPr txBox="1"/>
          <p:nvPr/>
        </p:nvSpPr>
        <p:spPr>
          <a:xfrm>
            <a:off x="9602900" y="1176717"/>
            <a:ext cx="2314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600" b="1" dirty="0"/>
              <a:t>Naturales       16.636</a:t>
            </a:r>
          </a:p>
          <a:p>
            <a:pPr algn="ctr"/>
            <a:r>
              <a:rPr lang="es-VE" sz="1600" dirty="0"/>
              <a:t>Tecnológicos    9.354</a:t>
            </a:r>
          </a:p>
          <a:p>
            <a:pPr algn="ctr"/>
            <a:r>
              <a:rPr lang="es-VE" sz="1600" dirty="0"/>
              <a:t>Complejos             14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80A2C97-38CD-E51A-D603-290CB7A1644F}"/>
              </a:ext>
            </a:extLst>
          </p:cNvPr>
          <p:cNvSpPr txBox="1"/>
          <p:nvPr/>
        </p:nvSpPr>
        <p:spPr>
          <a:xfrm>
            <a:off x="7763207" y="926764"/>
            <a:ext cx="19843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/>
              <a:t>Numero de registros</a:t>
            </a:r>
            <a:endParaRPr lang="es-ES" sz="16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9ADB358-CB70-14BE-C55A-21598740990F}"/>
              </a:ext>
            </a:extLst>
          </p:cNvPr>
          <p:cNvSpPr txBox="1"/>
          <p:nvPr/>
        </p:nvSpPr>
        <p:spPr>
          <a:xfrm>
            <a:off x="7740661" y="1213504"/>
            <a:ext cx="1829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b="1" dirty="0"/>
              <a:t>26.004 filas</a:t>
            </a:r>
          </a:p>
          <a:p>
            <a:pPr algn="ctr"/>
            <a:r>
              <a:rPr lang="es-VE" sz="2000" b="1" dirty="0"/>
              <a:t>50 columnas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3A1E06C-161C-C96E-33AA-2990D229F25B}"/>
              </a:ext>
            </a:extLst>
          </p:cNvPr>
          <p:cNvSpPr txBox="1"/>
          <p:nvPr/>
        </p:nvSpPr>
        <p:spPr>
          <a:xfrm>
            <a:off x="10168059" y="2550896"/>
            <a:ext cx="1285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600" dirty="0"/>
              <a:t>Subgrupos </a:t>
            </a:r>
            <a:endParaRPr lang="es-ES" sz="1600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2238DDF-24AF-89D0-A42A-49311AF351D4}"/>
              </a:ext>
            </a:extLst>
          </p:cNvPr>
          <p:cNvSpPr txBox="1"/>
          <p:nvPr/>
        </p:nvSpPr>
        <p:spPr>
          <a:xfrm>
            <a:off x="9891263" y="2890492"/>
            <a:ext cx="17376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600" b="1" dirty="0"/>
              <a:t>Hidrológicos</a:t>
            </a:r>
          </a:p>
          <a:p>
            <a:pPr algn="ctr"/>
            <a:r>
              <a:rPr lang="es-VE" sz="1600" b="1" dirty="0"/>
              <a:t>Meteorológicos</a:t>
            </a:r>
          </a:p>
          <a:p>
            <a:pPr algn="ctr"/>
            <a:r>
              <a:rPr lang="es-VE" sz="1600" b="1" dirty="0"/>
              <a:t>Climatológicos</a:t>
            </a:r>
          </a:p>
          <a:p>
            <a:pPr algn="ctr"/>
            <a:r>
              <a:rPr lang="es-VE" sz="1600" b="1" dirty="0"/>
              <a:t>Geofísicos</a:t>
            </a:r>
          </a:p>
          <a:p>
            <a:pPr algn="ctr"/>
            <a:r>
              <a:rPr lang="es-VE" sz="1600" b="1" dirty="0"/>
              <a:t>Biológicos</a:t>
            </a:r>
          </a:p>
          <a:p>
            <a:pPr algn="ctr"/>
            <a:r>
              <a:rPr lang="es-VE" sz="1600" b="1" dirty="0"/>
              <a:t>Extra Terrestres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E3C7C5A-3F21-6BF7-6E41-13C2D894CCBB}"/>
              </a:ext>
            </a:extLst>
          </p:cNvPr>
          <p:cNvSpPr txBox="1"/>
          <p:nvPr/>
        </p:nvSpPr>
        <p:spPr>
          <a:xfrm>
            <a:off x="7745613" y="3145737"/>
            <a:ext cx="190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b="1" dirty="0"/>
              <a:t>16.636 filas</a:t>
            </a:r>
          </a:p>
          <a:p>
            <a:pPr algn="ctr"/>
            <a:r>
              <a:rPr lang="es-VE" sz="2000" b="1" dirty="0"/>
              <a:t>50 columnas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E0623A04-2758-0299-C7EF-B684D4DB2F3E}"/>
              </a:ext>
            </a:extLst>
          </p:cNvPr>
          <p:cNvSpPr txBox="1"/>
          <p:nvPr/>
        </p:nvSpPr>
        <p:spPr>
          <a:xfrm>
            <a:off x="3339123" y="3077525"/>
            <a:ext cx="190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600" b="1" dirty="0"/>
              <a:t>Fechas</a:t>
            </a:r>
          </a:p>
          <a:p>
            <a:pPr algn="ctr"/>
            <a:r>
              <a:rPr lang="es-VE" sz="1600" b="1" dirty="0"/>
              <a:t>Inicio</a:t>
            </a:r>
          </a:p>
          <a:p>
            <a:pPr algn="ctr"/>
            <a:r>
              <a:rPr lang="es-VE" sz="1600" b="1" dirty="0"/>
              <a:t>Final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93ECF42-BEF7-80EA-2242-244927207907}"/>
              </a:ext>
            </a:extLst>
          </p:cNvPr>
          <p:cNvSpPr txBox="1"/>
          <p:nvPr/>
        </p:nvSpPr>
        <p:spPr>
          <a:xfrm>
            <a:off x="3555075" y="5069464"/>
            <a:ext cx="17376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600" b="1" dirty="0"/>
              <a:t>Continente</a:t>
            </a:r>
          </a:p>
          <a:p>
            <a:pPr algn="ctr"/>
            <a:r>
              <a:rPr lang="es-VE" sz="1600" b="1" dirty="0"/>
              <a:t>Región</a:t>
            </a:r>
          </a:p>
          <a:p>
            <a:pPr algn="ctr"/>
            <a:r>
              <a:rPr lang="es-VE" sz="1600" b="1" dirty="0"/>
              <a:t> País</a:t>
            </a:r>
          </a:p>
          <a:p>
            <a:pPr algn="ctr"/>
            <a:r>
              <a:rPr lang="es-VE" sz="1600" b="1" dirty="0"/>
              <a:t>Localidades</a:t>
            </a:r>
          </a:p>
          <a:p>
            <a:pPr algn="ctr"/>
            <a:r>
              <a:rPr lang="es-VE" sz="1600" b="1" dirty="0"/>
              <a:t>Coordenadas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DFF0D55E-1E99-2C8B-A802-F5DD580B6B23}"/>
              </a:ext>
            </a:extLst>
          </p:cNvPr>
          <p:cNvSpPr txBox="1"/>
          <p:nvPr/>
        </p:nvSpPr>
        <p:spPr>
          <a:xfrm>
            <a:off x="5576054" y="2572775"/>
            <a:ext cx="17371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600" dirty="0"/>
              <a:t>Tipos de Desastres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DCB30A6B-8744-2A46-4E16-EBA7C399A787}"/>
              </a:ext>
            </a:extLst>
          </p:cNvPr>
          <p:cNvSpPr txBox="1"/>
          <p:nvPr/>
        </p:nvSpPr>
        <p:spPr>
          <a:xfrm>
            <a:off x="3686430" y="2572775"/>
            <a:ext cx="13327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/>
              <a:t>Ocurrencia</a:t>
            </a:r>
            <a:endParaRPr lang="es-ES" sz="1600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41C2FE0-D777-875C-D2F7-7CA78C3B49A0}"/>
              </a:ext>
            </a:extLst>
          </p:cNvPr>
          <p:cNvSpPr txBox="1"/>
          <p:nvPr/>
        </p:nvSpPr>
        <p:spPr>
          <a:xfrm>
            <a:off x="3725582" y="4698511"/>
            <a:ext cx="12855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/>
              <a:t>Localización</a:t>
            </a:r>
            <a:endParaRPr lang="es-ES" sz="1600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0D9BC157-54A7-47CD-5F83-C135042C25CF}"/>
              </a:ext>
            </a:extLst>
          </p:cNvPr>
          <p:cNvSpPr txBox="1"/>
          <p:nvPr/>
        </p:nvSpPr>
        <p:spPr>
          <a:xfrm>
            <a:off x="5919229" y="4706296"/>
            <a:ext cx="11644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/>
              <a:t>Magnitud</a:t>
            </a:r>
            <a:endParaRPr lang="es-ES" sz="1600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27D3BDA6-7F36-2011-3E86-3A9A6757260B}"/>
              </a:ext>
            </a:extLst>
          </p:cNvPr>
          <p:cNvSpPr txBox="1"/>
          <p:nvPr/>
        </p:nvSpPr>
        <p:spPr>
          <a:xfrm>
            <a:off x="5529900" y="5219735"/>
            <a:ext cx="1817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600" b="1" dirty="0"/>
              <a:t>Escalas</a:t>
            </a:r>
          </a:p>
          <a:p>
            <a:pPr algn="ctr"/>
            <a:r>
              <a:rPr lang="es-VE" sz="1600" b="1" dirty="0"/>
              <a:t>Valores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79C1561-7A05-5B34-FD81-CDD057877347}"/>
              </a:ext>
            </a:extLst>
          </p:cNvPr>
          <p:cNvSpPr txBox="1"/>
          <p:nvPr/>
        </p:nvSpPr>
        <p:spPr>
          <a:xfrm>
            <a:off x="7857289" y="4654885"/>
            <a:ext cx="1737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/>
              <a:t>Impacto Humano</a:t>
            </a:r>
            <a:endParaRPr lang="es-ES" sz="1600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1D419ADC-EE1F-9247-14F1-87396EC5A24C}"/>
              </a:ext>
            </a:extLst>
          </p:cNvPr>
          <p:cNvSpPr txBox="1"/>
          <p:nvPr/>
        </p:nvSpPr>
        <p:spPr>
          <a:xfrm>
            <a:off x="7792293" y="4949439"/>
            <a:ext cx="173761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b="1" dirty="0"/>
              <a:t>Muertes</a:t>
            </a:r>
          </a:p>
          <a:p>
            <a:pPr algn="ctr"/>
            <a:r>
              <a:rPr lang="es-VE" b="1" dirty="0"/>
              <a:t>Afectados</a:t>
            </a:r>
          </a:p>
          <a:p>
            <a:pPr algn="ctr"/>
            <a:r>
              <a:rPr lang="es-VE" sz="1400" b="1" dirty="0"/>
              <a:t>Heridos</a:t>
            </a:r>
          </a:p>
          <a:p>
            <a:pPr algn="ctr"/>
            <a:r>
              <a:rPr lang="es-VE" sz="1400" b="1" dirty="0"/>
              <a:t>Afectados</a:t>
            </a:r>
          </a:p>
          <a:p>
            <a:pPr algn="ctr"/>
            <a:r>
              <a:rPr lang="es-VE" sz="1400" b="1" dirty="0"/>
              <a:t>Sin Hogar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94EB9EC-47AD-A75E-8D6F-C316A1867D23}"/>
              </a:ext>
            </a:extLst>
          </p:cNvPr>
          <p:cNvSpPr txBox="1"/>
          <p:nvPr/>
        </p:nvSpPr>
        <p:spPr>
          <a:xfrm>
            <a:off x="9924850" y="4687504"/>
            <a:ext cx="18126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/>
              <a:t>Impacto Económico</a:t>
            </a:r>
            <a:endParaRPr lang="es-ES" sz="1600" dirty="0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3DA77176-A6E3-089E-9A4D-63CEF9BA3243}"/>
              </a:ext>
            </a:extLst>
          </p:cNvPr>
          <p:cNvSpPr txBox="1"/>
          <p:nvPr/>
        </p:nvSpPr>
        <p:spPr>
          <a:xfrm>
            <a:off x="9963347" y="5078622"/>
            <a:ext cx="1737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b="1" dirty="0"/>
              <a:t>Costos Reparación y Construcción a valor Actual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9DACFF68-0453-165E-A15A-77AC2C8B2156}"/>
              </a:ext>
            </a:extLst>
          </p:cNvPr>
          <p:cNvSpPr txBox="1"/>
          <p:nvPr/>
        </p:nvSpPr>
        <p:spPr>
          <a:xfrm>
            <a:off x="7792293" y="2553821"/>
            <a:ext cx="19843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/>
              <a:t>Numero de registros</a:t>
            </a:r>
            <a:endParaRPr lang="es-ES" sz="1600" dirty="0"/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F22ECAFD-E91B-D0A4-960B-DDCA712A89B3}"/>
              </a:ext>
            </a:extLst>
          </p:cNvPr>
          <p:cNvCxnSpPr>
            <a:cxnSpLocks/>
          </p:cNvCxnSpPr>
          <p:nvPr/>
        </p:nvCxnSpPr>
        <p:spPr>
          <a:xfrm flipH="1" flipV="1">
            <a:off x="4267419" y="3455885"/>
            <a:ext cx="6543469" cy="72696"/>
          </a:xfrm>
          <a:prstGeom prst="line">
            <a:avLst/>
          </a:prstGeom>
          <a:ln w="88900">
            <a:solidFill>
              <a:schemeClr val="accent1">
                <a:alpha val="16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2940EEA8-EF2F-702B-27A0-E14925881336}"/>
              </a:ext>
            </a:extLst>
          </p:cNvPr>
          <p:cNvCxnSpPr>
            <a:cxnSpLocks/>
          </p:cNvCxnSpPr>
          <p:nvPr/>
        </p:nvCxnSpPr>
        <p:spPr>
          <a:xfrm>
            <a:off x="4255418" y="3443369"/>
            <a:ext cx="24003" cy="2135931"/>
          </a:xfrm>
          <a:prstGeom prst="line">
            <a:avLst/>
          </a:prstGeom>
          <a:ln w="95250">
            <a:solidFill>
              <a:schemeClr val="accent1">
                <a:alpha val="16000"/>
              </a:schemeClr>
            </a:solidFill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Triángulo isósceles 46">
            <a:extLst>
              <a:ext uri="{FF2B5EF4-FFF2-40B4-BE49-F238E27FC236}">
                <a16:creationId xmlns:a16="http://schemas.microsoft.com/office/drawing/2014/main" id="{1519CF9F-8255-6DAF-D125-CE54A47148EB}"/>
              </a:ext>
            </a:extLst>
          </p:cNvPr>
          <p:cNvSpPr/>
          <p:nvPr/>
        </p:nvSpPr>
        <p:spPr>
          <a:xfrm rot="5400000">
            <a:off x="2913841" y="1338526"/>
            <a:ext cx="553677" cy="263081"/>
          </a:xfrm>
          <a:prstGeom prst="triangle">
            <a:avLst/>
          </a:pr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21A19FA-C64E-2C6A-26C8-6A7E70D1C49C}"/>
              </a:ext>
            </a:extLst>
          </p:cNvPr>
          <p:cNvSpPr txBox="1"/>
          <p:nvPr/>
        </p:nvSpPr>
        <p:spPr>
          <a:xfrm>
            <a:off x="641399" y="1642071"/>
            <a:ext cx="2314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Creado en 1988 con el apoyo de OMS y el Gobierno de Bélgica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932AB27-8B96-4120-3301-289019DC4558}"/>
              </a:ext>
            </a:extLst>
          </p:cNvPr>
          <p:cNvSpPr txBox="1"/>
          <p:nvPr/>
        </p:nvSpPr>
        <p:spPr>
          <a:xfrm>
            <a:off x="400554" y="2302728"/>
            <a:ext cx="2603944" cy="184665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Criterios de Inclusión</a:t>
            </a:r>
          </a:p>
          <a:p>
            <a:r>
              <a:rPr lang="es-ES" sz="1400" dirty="0">
                <a:solidFill>
                  <a:schemeClr val="bg1">
                    <a:lumMod val="50000"/>
                  </a:schemeClr>
                </a:solidFill>
              </a:rPr>
              <a:t>Al menos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bg1">
                    <a:lumMod val="50000"/>
                  </a:schemeClr>
                </a:solidFill>
              </a:rPr>
              <a:t> 10 o + personas muertas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bg1">
                    <a:lumMod val="50000"/>
                  </a:schemeClr>
                </a:solidFill>
              </a:rPr>
              <a:t>100 o + personas afectadas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bg1">
                    <a:lumMod val="50000"/>
                  </a:schemeClr>
                </a:solidFill>
              </a:rPr>
              <a:t>Declaración de Estado de Excepción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bg1">
                    <a:lumMod val="50000"/>
                  </a:schemeClr>
                </a:solidFill>
              </a:rPr>
              <a:t>Solicitó asistencia internacional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785DBABF-0EB1-4165-A8EA-3A1F48CC7A44}"/>
              </a:ext>
            </a:extLst>
          </p:cNvPr>
          <p:cNvSpPr txBox="1"/>
          <p:nvPr/>
        </p:nvSpPr>
        <p:spPr>
          <a:xfrm>
            <a:off x="5519785" y="3144727"/>
            <a:ext cx="190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b="1" dirty="0"/>
              <a:t>15</a:t>
            </a:r>
          </a:p>
        </p:txBody>
      </p: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DF565040-CF2B-2945-B6EA-2171E634A91E}"/>
              </a:ext>
            </a:extLst>
          </p:cNvPr>
          <p:cNvCxnSpPr>
            <a:cxnSpLocks/>
            <a:endCxn id="1042" idx="3"/>
          </p:cNvCxnSpPr>
          <p:nvPr/>
        </p:nvCxnSpPr>
        <p:spPr>
          <a:xfrm flipH="1" flipV="1">
            <a:off x="3001975" y="1470067"/>
            <a:ext cx="7808913" cy="26167"/>
          </a:xfrm>
          <a:prstGeom prst="line">
            <a:avLst/>
          </a:prstGeom>
          <a:ln w="88900">
            <a:solidFill>
              <a:schemeClr val="accent1">
                <a:alpha val="16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Conector recto 1024">
            <a:extLst>
              <a:ext uri="{FF2B5EF4-FFF2-40B4-BE49-F238E27FC236}">
                <a16:creationId xmlns:a16="http://schemas.microsoft.com/office/drawing/2014/main" id="{82803EDE-4303-0F41-F898-C2B79398DD62}"/>
              </a:ext>
            </a:extLst>
          </p:cNvPr>
          <p:cNvCxnSpPr>
            <a:cxnSpLocks/>
          </p:cNvCxnSpPr>
          <p:nvPr/>
        </p:nvCxnSpPr>
        <p:spPr>
          <a:xfrm flipH="1">
            <a:off x="10822270" y="1449831"/>
            <a:ext cx="9976" cy="2082991"/>
          </a:xfrm>
          <a:prstGeom prst="line">
            <a:avLst/>
          </a:prstGeom>
          <a:ln w="95250">
            <a:solidFill>
              <a:schemeClr val="accent1">
                <a:alpha val="16000"/>
              </a:schemeClr>
            </a:solidFill>
            <a:miter lim="800000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38" name="Conector recto 1037">
            <a:extLst>
              <a:ext uri="{FF2B5EF4-FFF2-40B4-BE49-F238E27FC236}">
                <a16:creationId xmlns:a16="http://schemas.microsoft.com/office/drawing/2014/main" id="{77903C63-521F-214C-7132-69C42A642DEB}"/>
              </a:ext>
            </a:extLst>
          </p:cNvPr>
          <p:cNvCxnSpPr>
            <a:cxnSpLocks/>
          </p:cNvCxnSpPr>
          <p:nvPr/>
        </p:nvCxnSpPr>
        <p:spPr>
          <a:xfrm flipH="1">
            <a:off x="4200583" y="5488229"/>
            <a:ext cx="7625818" cy="12905"/>
          </a:xfrm>
          <a:prstGeom prst="line">
            <a:avLst/>
          </a:prstGeom>
          <a:ln w="88900">
            <a:solidFill>
              <a:schemeClr val="accent1">
                <a:alpha val="16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CuadroTexto 1043">
            <a:extLst>
              <a:ext uri="{FF2B5EF4-FFF2-40B4-BE49-F238E27FC236}">
                <a16:creationId xmlns:a16="http://schemas.microsoft.com/office/drawing/2014/main" id="{32F606B4-6B5C-E159-807C-1075CDE8D11F}"/>
              </a:ext>
            </a:extLst>
          </p:cNvPr>
          <p:cNvSpPr txBox="1"/>
          <p:nvPr/>
        </p:nvSpPr>
        <p:spPr>
          <a:xfrm>
            <a:off x="3344074" y="373183"/>
            <a:ext cx="3111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400" b="1" i="1" dirty="0">
                <a:solidFill>
                  <a:schemeClr val="bg1">
                    <a:lumMod val="75000"/>
                  </a:schemeClr>
                </a:solidFill>
              </a:rPr>
              <a:t>Extracción y contenido</a:t>
            </a:r>
            <a:endParaRPr lang="es-ES" sz="2400" b="1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49" name="Triángulo isósceles 1048">
            <a:extLst>
              <a:ext uri="{FF2B5EF4-FFF2-40B4-BE49-F238E27FC236}">
                <a16:creationId xmlns:a16="http://schemas.microsoft.com/office/drawing/2014/main" id="{733BF8FF-EC9A-0821-5D98-CBE31A6B00D3}"/>
              </a:ext>
            </a:extLst>
          </p:cNvPr>
          <p:cNvSpPr/>
          <p:nvPr/>
        </p:nvSpPr>
        <p:spPr>
          <a:xfrm rot="5400000">
            <a:off x="11663372" y="5374298"/>
            <a:ext cx="553677" cy="263081"/>
          </a:xfrm>
          <a:prstGeom prst="triangle">
            <a:avLst/>
          </a:pr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50" name="Picture 2" descr="Icono De La Base De Datos En Estilo De Línea Moderna. Pictograma De  Contorno Negro De Alta Calidad Para El Diseño De Sitios Web Y Aplicaciones  Móviles. Ilustración De Vector Sobre Fondo">
            <a:extLst>
              <a:ext uri="{FF2B5EF4-FFF2-40B4-BE49-F238E27FC236}">
                <a16:creationId xmlns:a16="http://schemas.microsoft.com/office/drawing/2014/main" id="{C3E3B5F2-E5B2-C0A3-F7DB-36D3D02F5F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5504" y="-16445"/>
            <a:ext cx="1016247" cy="101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4648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E3FAE17-F51D-057F-6684-A6075E80CF95}"/>
              </a:ext>
            </a:extLst>
          </p:cNvPr>
          <p:cNvSpPr txBox="1"/>
          <p:nvPr/>
        </p:nvSpPr>
        <p:spPr>
          <a:xfrm>
            <a:off x="9543452" y="149873"/>
            <a:ext cx="2385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800" b="1" i="1" dirty="0">
                <a:solidFill>
                  <a:schemeClr val="bg1">
                    <a:lumMod val="65000"/>
                  </a:schemeClr>
                </a:solidFill>
              </a:rPr>
              <a:t>Arquitectura</a:t>
            </a:r>
            <a:endParaRPr lang="es-ES" sz="2800" b="1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E03CC5C9-BF20-B42E-CB28-440A255F4277}"/>
              </a:ext>
            </a:extLst>
          </p:cNvPr>
          <p:cNvSpPr txBox="1"/>
          <p:nvPr/>
        </p:nvSpPr>
        <p:spPr>
          <a:xfrm>
            <a:off x="5837718" y="2059871"/>
            <a:ext cx="1380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b="1" dirty="0"/>
              <a:t>Aplicaciones</a:t>
            </a:r>
            <a:endParaRPr lang="es-ES" b="1" dirty="0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8EADD379-A001-CDC6-33A9-655A8C64A230}"/>
              </a:ext>
            </a:extLst>
          </p:cNvPr>
          <p:cNvSpPr/>
          <p:nvPr/>
        </p:nvSpPr>
        <p:spPr>
          <a:xfrm>
            <a:off x="1432186" y="4922261"/>
            <a:ext cx="4649166" cy="1551681"/>
          </a:xfrm>
          <a:prstGeom prst="rect">
            <a:avLst/>
          </a:prstGeom>
          <a:solidFill>
            <a:srgbClr val="ECF5E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10AC415C-D855-1B76-5AC8-4E80324D902D}"/>
              </a:ext>
            </a:extLst>
          </p:cNvPr>
          <p:cNvSpPr/>
          <p:nvPr/>
        </p:nvSpPr>
        <p:spPr>
          <a:xfrm>
            <a:off x="7019001" y="4915107"/>
            <a:ext cx="4634506" cy="1551681"/>
          </a:xfrm>
          <a:prstGeom prst="rect">
            <a:avLst/>
          </a:prstGeom>
          <a:solidFill>
            <a:srgbClr val="ECF5E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219D33C0-8D5E-6F67-24FB-BD4B4F6BCF37}"/>
              </a:ext>
            </a:extLst>
          </p:cNvPr>
          <p:cNvSpPr/>
          <p:nvPr/>
        </p:nvSpPr>
        <p:spPr>
          <a:xfrm>
            <a:off x="7059917" y="2615753"/>
            <a:ext cx="4634506" cy="1524421"/>
          </a:xfrm>
          <a:prstGeom prst="rect">
            <a:avLst/>
          </a:prstGeom>
          <a:solidFill>
            <a:srgbClr val="ECF5E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C0E2984C-D213-9278-C029-D0505BA17E60}"/>
              </a:ext>
            </a:extLst>
          </p:cNvPr>
          <p:cNvSpPr/>
          <p:nvPr/>
        </p:nvSpPr>
        <p:spPr>
          <a:xfrm>
            <a:off x="1432186" y="2671199"/>
            <a:ext cx="4668451" cy="1524421"/>
          </a:xfrm>
          <a:prstGeom prst="rect">
            <a:avLst/>
          </a:prstGeom>
          <a:solidFill>
            <a:srgbClr val="ECF5E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58F4C01C-A369-0BCA-72A6-E79514BB5A5B}"/>
              </a:ext>
            </a:extLst>
          </p:cNvPr>
          <p:cNvSpPr/>
          <p:nvPr/>
        </p:nvSpPr>
        <p:spPr>
          <a:xfrm>
            <a:off x="1409382" y="800246"/>
            <a:ext cx="10237507" cy="1067124"/>
          </a:xfrm>
          <a:prstGeom prst="rect">
            <a:avLst/>
          </a:prstGeom>
          <a:solidFill>
            <a:schemeClr val="accent5">
              <a:lumMod val="20000"/>
              <a:lumOff val="80000"/>
              <a:alpha val="42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BEDEEC59-4731-4799-8457-9855AC6F8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819" y="5151398"/>
            <a:ext cx="1918646" cy="1000431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7A532ED5-B280-9D2D-5C89-824A9A6A9527}"/>
              </a:ext>
            </a:extLst>
          </p:cNvPr>
          <p:cNvSpPr txBox="1"/>
          <p:nvPr/>
        </p:nvSpPr>
        <p:spPr>
          <a:xfrm>
            <a:off x="4223911" y="6177252"/>
            <a:ext cx="15177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Machine </a:t>
            </a:r>
            <a:r>
              <a:rPr lang="es-VE" sz="1400" dirty="0" err="1"/>
              <a:t>Learning</a:t>
            </a:r>
            <a:endParaRPr lang="es-ES" sz="1400" dirty="0"/>
          </a:p>
        </p:txBody>
      </p:sp>
      <p:pic>
        <p:nvPicPr>
          <p:cNvPr id="17" name="Imagen 16" descr="Logotipo, Icono&#10;&#10;Descripción generada automáticamente">
            <a:extLst>
              <a:ext uri="{FF2B5EF4-FFF2-40B4-BE49-F238E27FC236}">
                <a16:creationId xmlns:a16="http://schemas.microsoft.com/office/drawing/2014/main" id="{C41AB976-8B35-17A3-DA91-D13506E46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368" y="3076653"/>
            <a:ext cx="683406" cy="688444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12125006-0A5F-03B0-E08B-CD9885B45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112" y="5316553"/>
            <a:ext cx="1053019" cy="748787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BF732DA8-553B-BC48-080F-9FA76ACAC0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82261" y="5278923"/>
            <a:ext cx="679919" cy="688444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4AC9E127-121D-1A09-4242-E83C08370B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5798" y="5256143"/>
            <a:ext cx="799135" cy="809197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0D1B2C75-FA3D-1A44-9C54-029C9A9BC0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4152" y="3101595"/>
            <a:ext cx="1053019" cy="603829"/>
          </a:xfrm>
          <a:prstGeom prst="rect">
            <a:avLst/>
          </a:prstGeom>
        </p:spPr>
      </p:pic>
      <p:pic>
        <p:nvPicPr>
          <p:cNvPr id="31" name="Imagen 30">
            <a:extLst>
              <a:ext uri="{FF2B5EF4-FFF2-40B4-BE49-F238E27FC236}">
                <a16:creationId xmlns:a16="http://schemas.microsoft.com/office/drawing/2014/main" id="{CEA2CAEB-29B1-3B48-A82D-157D9DCDBD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53647" y="5151398"/>
            <a:ext cx="1519179" cy="862185"/>
          </a:xfrm>
          <a:prstGeom prst="rect">
            <a:avLst/>
          </a:prstGeom>
        </p:spPr>
      </p:pic>
      <p:pic>
        <p:nvPicPr>
          <p:cNvPr id="5" name="Imagen 4" descr="Icono&#10;&#10;Descripción generada automáticamente">
            <a:extLst>
              <a:ext uri="{FF2B5EF4-FFF2-40B4-BE49-F238E27FC236}">
                <a16:creationId xmlns:a16="http://schemas.microsoft.com/office/drawing/2014/main" id="{743DA302-01CD-DAF4-C6AC-73A93B30B2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925" y="3101595"/>
            <a:ext cx="1160878" cy="730897"/>
          </a:xfrm>
          <a:prstGeom prst="rect">
            <a:avLst/>
          </a:prstGeom>
        </p:spPr>
      </p:pic>
      <p:pic>
        <p:nvPicPr>
          <p:cNvPr id="10" name="Imagen 9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0DB09EC2-55C0-AAC1-430F-9D1871943A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664" y="3016004"/>
            <a:ext cx="795942" cy="935446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C1F36753-112A-5C75-2A7F-335DB726A84B}"/>
              </a:ext>
            </a:extLst>
          </p:cNvPr>
          <p:cNvSpPr txBox="1"/>
          <p:nvPr/>
        </p:nvSpPr>
        <p:spPr>
          <a:xfrm>
            <a:off x="2227312" y="2671199"/>
            <a:ext cx="3152225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VE" dirty="0"/>
              <a:t>Comprensión del Problema</a:t>
            </a:r>
            <a:endParaRPr lang="es-ES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57F7C19-71FE-E6C8-1B04-7C6EC2520B62}"/>
              </a:ext>
            </a:extLst>
          </p:cNvPr>
          <p:cNvSpPr txBox="1"/>
          <p:nvPr/>
        </p:nvSpPr>
        <p:spPr>
          <a:xfrm>
            <a:off x="7914373" y="2591863"/>
            <a:ext cx="2663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Comprensión de los datos</a:t>
            </a:r>
            <a:endParaRPr lang="es-E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6777DC1-8DC6-1417-543C-2C29687C263A}"/>
              </a:ext>
            </a:extLst>
          </p:cNvPr>
          <p:cNvSpPr txBox="1"/>
          <p:nvPr/>
        </p:nvSpPr>
        <p:spPr>
          <a:xfrm>
            <a:off x="8053787" y="4859466"/>
            <a:ext cx="2577440" cy="332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Preparación de los datos</a:t>
            </a:r>
            <a:endParaRPr lang="es-ES" dirty="0"/>
          </a:p>
        </p:txBody>
      </p:sp>
      <p:sp>
        <p:nvSpPr>
          <p:cNvPr id="27" name="Flecha: a la derecha 26">
            <a:extLst>
              <a:ext uri="{FF2B5EF4-FFF2-40B4-BE49-F238E27FC236}">
                <a16:creationId xmlns:a16="http://schemas.microsoft.com/office/drawing/2014/main" id="{E6E9DDB4-D82E-3873-26AF-2A12A32380A1}"/>
              </a:ext>
            </a:extLst>
          </p:cNvPr>
          <p:cNvSpPr/>
          <p:nvPr/>
        </p:nvSpPr>
        <p:spPr>
          <a:xfrm>
            <a:off x="6154269" y="3136627"/>
            <a:ext cx="880860" cy="51989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C33319EE-8A35-BDE5-E268-F83D2A81A8E5}"/>
              </a:ext>
            </a:extLst>
          </p:cNvPr>
          <p:cNvSpPr txBox="1"/>
          <p:nvPr/>
        </p:nvSpPr>
        <p:spPr>
          <a:xfrm>
            <a:off x="7560710" y="1564200"/>
            <a:ext cx="2857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Plataforma de control de versiones</a:t>
            </a:r>
            <a:endParaRPr lang="es-ES" sz="1400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5D28DEA3-BC70-D71F-A715-73742B25BFF9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alphaModFix/>
          </a:blip>
          <a:srcRect r="9656"/>
          <a:stretch/>
        </p:blipFill>
        <p:spPr>
          <a:xfrm>
            <a:off x="3422104" y="836156"/>
            <a:ext cx="728655" cy="810719"/>
          </a:xfrm>
          <a:prstGeom prst="rect">
            <a:avLst/>
          </a:prstGeom>
          <a:noFill/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9754C956-4315-0D0A-55DC-4E4014AA714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94270" y="857555"/>
            <a:ext cx="1076512" cy="607346"/>
          </a:xfrm>
          <a:prstGeom prst="rect">
            <a:avLst/>
          </a:prstGeom>
          <a:noFill/>
        </p:spPr>
      </p:pic>
      <p:sp>
        <p:nvSpPr>
          <p:cNvPr id="32" name="CuadroTexto 31">
            <a:extLst>
              <a:ext uri="{FF2B5EF4-FFF2-40B4-BE49-F238E27FC236}">
                <a16:creationId xmlns:a16="http://schemas.microsoft.com/office/drawing/2014/main" id="{52054116-1532-8CD3-A089-A447296BD0CC}"/>
              </a:ext>
            </a:extLst>
          </p:cNvPr>
          <p:cNvSpPr txBox="1"/>
          <p:nvPr/>
        </p:nvSpPr>
        <p:spPr>
          <a:xfrm>
            <a:off x="2853488" y="1592961"/>
            <a:ext cx="201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Editor de código fuente</a:t>
            </a:r>
            <a:endParaRPr lang="es-ES" sz="1400" dirty="0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8D8A213B-6128-3905-EC8C-0DF1749088C5}"/>
              </a:ext>
            </a:extLst>
          </p:cNvPr>
          <p:cNvSpPr txBox="1"/>
          <p:nvPr/>
        </p:nvSpPr>
        <p:spPr>
          <a:xfrm>
            <a:off x="5488685" y="426307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b="1" dirty="0"/>
              <a:t>Herramientas</a:t>
            </a:r>
            <a:endParaRPr lang="es-ES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458BE3E-2561-6CA3-5700-9DF68B4EEA00}"/>
              </a:ext>
            </a:extLst>
          </p:cNvPr>
          <p:cNvSpPr txBox="1"/>
          <p:nvPr/>
        </p:nvSpPr>
        <p:spPr>
          <a:xfrm>
            <a:off x="2151758" y="3904971"/>
            <a:ext cx="28749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VE" sz="1400" dirty="0"/>
              <a:t>Análisis y Jerarquización de Impactos</a:t>
            </a:r>
            <a:endParaRPr lang="es-ES" sz="14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DBF862F-9240-AE68-37BF-F8B40000109E}"/>
              </a:ext>
            </a:extLst>
          </p:cNvPr>
          <p:cNvSpPr txBox="1"/>
          <p:nvPr/>
        </p:nvSpPr>
        <p:spPr>
          <a:xfrm>
            <a:off x="7850696" y="3811921"/>
            <a:ext cx="3052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Análisis, visualización, limpieza inicial</a:t>
            </a:r>
            <a:endParaRPr lang="es-ES" sz="1400" dirty="0"/>
          </a:p>
        </p:txBody>
      </p:sp>
      <p:pic>
        <p:nvPicPr>
          <p:cNvPr id="8" name="Imagen 7" descr="Fondo negro con letras blancas&#10;&#10;Descripción generada automáticamente con confianza media">
            <a:extLst>
              <a:ext uri="{FF2B5EF4-FFF2-40B4-BE49-F238E27FC236}">
                <a16:creationId xmlns:a16="http://schemas.microsoft.com/office/drawing/2014/main" id="{07559A14-873B-223B-4BCF-F21EC40060D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7320" y="3133042"/>
            <a:ext cx="516498" cy="523478"/>
          </a:xfrm>
          <a:prstGeom prst="rect">
            <a:avLst/>
          </a:prstGeom>
        </p:spPr>
      </p:pic>
      <p:pic>
        <p:nvPicPr>
          <p:cNvPr id="11" name="Imagen 10" descr="Icono&#10;&#10;Descripción generada automáticamente">
            <a:extLst>
              <a:ext uri="{FF2B5EF4-FFF2-40B4-BE49-F238E27FC236}">
                <a16:creationId xmlns:a16="http://schemas.microsoft.com/office/drawing/2014/main" id="{82780D3A-5A6D-711F-FC7A-80AEC70252D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229" y="3067778"/>
            <a:ext cx="748196" cy="748196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4BA62170-B33B-432C-9878-D14F45790500}"/>
              </a:ext>
            </a:extLst>
          </p:cNvPr>
          <p:cNvSpPr txBox="1"/>
          <p:nvPr/>
        </p:nvSpPr>
        <p:spPr>
          <a:xfrm>
            <a:off x="7914373" y="6151829"/>
            <a:ext cx="3502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Tratamiento de nulos, </a:t>
            </a:r>
            <a:r>
              <a:rPr lang="es-VE" sz="1400" dirty="0" err="1"/>
              <a:t>outliers</a:t>
            </a:r>
            <a:r>
              <a:rPr lang="es-VE" sz="1400" dirty="0"/>
              <a:t>, balanceos…</a:t>
            </a:r>
            <a:endParaRPr lang="es-ES" sz="1400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5FEB2F4-C039-5DBB-34FF-6EE72A821587}"/>
              </a:ext>
            </a:extLst>
          </p:cNvPr>
          <p:cNvSpPr txBox="1"/>
          <p:nvPr/>
        </p:nvSpPr>
        <p:spPr>
          <a:xfrm>
            <a:off x="1595703" y="5972512"/>
            <a:ext cx="2204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400" dirty="0" err="1"/>
              <a:t>Dashboard</a:t>
            </a:r>
            <a:endParaRPr lang="es-VE" sz="1400" dirty="0"/>
          </a:p>
          <a:p>
            <a:pPr algn="ctr"/>
            <a:r>
              <a:rPr lang="es-VE" sz="1400" dirty="0"/>
              <a:t>Visualizaciones interactivas</a:t>
            </a:r>
            <a:endParaRPr lang="es-ES" sz="1400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1C588EB2-AB9A-65A6-30F7-55AC8DD85B95}"/>
              </a:ext>
            </a:extLst>
          </p:cNvPr>
          <p:cNvSpPr txBox="1"/>
          <p:nvPr/>
        </p:nvSpPr>
        <p:spPr>
          <a:xfrm>
            <a:off x="3264441" y="4875394"/>
            <a:ext cx="1199955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VE" dirty="0"/>
              <a:t>Modelado</a:t>
            </a:r>
            <a:endParaRPr lang="es-ES" dirty="0"/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503A9375-FB97-8D6E-5126-1B6D2CAC4A5B}"/>
              </a:ext>
            </a:extLst>
          </p:cNvPr>
          <p:cNvSpPr/>
          <p:nvPr/>
        </p:nvSpPr>
        <p:spPr>
          <a:xfrm rot="10800000">
            <a:off x="6100637" y="5056606"/>
            <a:ext cx="880859" cy="51989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A7AA7333-F428-E2A4-9632-0DE2D13FDFA2}"/>
              </a:ext>
            </a:extLst>
          </p:cNvPr>
          <p:cNvSpPr/>
          <p:nvPr/>
        </p:nvSpPr>
        <p:spPr>
          <a:xfrm rot="5400000">
            <a:off x="9715229" y="4266057"/>
            <a:ext cx="698192" cy="537476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Flecha: a la derecha 25">
            <a:extLst>
              <a:ext uri="{FF2B5EF4-FFF2-40B4-BE49-F238E27FC236}">
                <a16:creationId xmlns:a16="http://schemas.microsoft.com/office/drawing/2014/main" id="{8D0E95A5-0E1A-E9EF-187B-E16513ADC1E0}"/>
              </a:ext>
            </a:extLst>
          </p:cNvPr>
          <p:cNvSpPr/>
          <p:nvPr/>
        </p:nvSpPr>
        <p:spPr>
          <a:xfrm rot="16200000">
            <a:off x="8272823" y="4233985"/>
            <a:ext cx="713484" cy="537477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Flecha: a la derecha 27">
            <a:extLst>
              <a:ext uri="{FF2B5EF4-FFF2-40B4-BE49-F238E27FC236}">
                <a16:creationId xmlns:a16="http://schemas.microsoft.com/office/drawing/2014/main" id="{AFF13A16-A5A8-36CA-CE18-06A4F33A399E}"/>
              </a:ext>
            </a:extLst>
          </p:cNvPr>
          <p:cNvSpPr/>
          <p:nvPr/>
        </p:nvSpPr>
        <p:spPr>
          <a:xfrm>
            <a:off x="6130885" y="5690946"/>
            <a:ext cx="880860" cy="519893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0" name="Flecha: a la derecha 29">
            <a:extLst>
              <a:ext uri="{FF2B5EF4-FFF2-40B4-BE49-F238E27FC236}">
                <a16:creationId xmlns:a16="http://schemas.microsoft.com/office/drawing/2014/main" id="{FF220DF5-62E9-6B97-B6AC-F35EF8E6896A}"/>
              </a:ext>
            </a:extLst>
          </p:cNvPr>
          <p:cNvSpPr/>
          <p:nvPr/>
        </p:nvSpPr>
        <p:spPr>
          <a:xfrm rot="16200000">
            <a:off x="3400026" y="4268598"/>
            <a:ext cx="713484" cy="537477"/>
          </a:xfrm>
          <a:prstGeom prst="rightArrow">
            <a:avLst/>
          </a:prstGeom>
          <a:solidFill>
            <a:schemeClr val="accent5">
              <a:lumMod val="60000"/>
              <a:lumOff val="40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210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96CA06DF-887C-A5E9-E66A-7F1B9E082DCC}"/>
              </a:ext>
            </a:extLst>
          </p:cNvPr>
          <p:cNvSpPr txBox="1"/>
          <p:nvPr/>
        </p:nvSpPr>
        <p:spPr>
          <a:xfrm>
            <a:off x="7711730" y="261106"/>
            <a:ext cx="432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800" b="1" i="1" dirty="0">
                <a:solidFill>
                  <a:schemeClr val="bg1">
                    <a:lumMod val="65000"/>
                  </a:schemeClr>
                </a:solidFill>
              </a:rPr>
              <a:t>Comprensión del Problema</a:t>
            </a:r>
            <a:endParaRPr lang="es-ES" sz="2800" b="1" i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F01BADA-9BC3-7600-5515-49342AF76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00" y="909000"/>
            <a:ext cx="11519999" cy="565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946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96CA06DF-887C-A5E9-E66A-7F1B9E082DCC}"/>
              </a:ext>
            </a:extLst>
          </p:cNvPr>
          <p:cNvSpPr txBox="1"/>
          <p:nvPr/>
        </p:nvSpPr>
        <p:spPr>
          <a:xfrm>
            <a:off x="7711730" y="261106"/>
            <a:ext cx="432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800" b="1" i="1" dirty="0">
                <a:solidFill>
                  <a:schemeClr val="bg1">
                    <a:lumMod val="65000"/>
                  </a:schemeClr>
                </a:solidFill>
              </a:rPr>
              <a:t>Comprensión del Problema</a:t>
            </a:r>
            <a:endParaRPr lang="es-ES" sz="2800" b="1" i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9C41B4A-654D-91D9-5E93-730E83C11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00" y="909000"/>
            <a:ext cx="11270199" cy="562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8093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1508</TotalTime>
  <Words>948</Words>
  <Application>Microsoft Office PowerPoint</Application>
  <PresentationFormat>Panorámica</PresentationFormat>
  <Paragraphs>134</Paragraphs>
  <Slides>14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7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Rafael De Marco Z</dc:creator>
  <cp:lastModifiedBy>Rafael De Marco Z</cp:lastModifiedBy>
  <cp:revision>31</cp:revision>
  <cp:lastPrinted>2023-07-25T12:45:54Z</cp:lastPrinted>
  <dcterms:created xsi:type="dcterms:W3CDTF">2023-07-21T08:34:11Z</dcterms:created>
  <dcterms:modified xsi:type="dcterms:W3CDTF">2023-07-27T18:38:45Z</dcterms:modified>
</cp:coreProperties>
</file>

<file path=docProps/thumbnail.jpeg>
</file>